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95" r:id="rId3"/>
    <p:sldId id="299" r:id="rId4"/>
    <p:sldId id="296" r:id="rId5"/>
    <p:sldId id="300" r:id="rId6"/>
    <p:sldId id="297" r:id="rId7"/>
    <p:sldId id="301" r:id="rId8"/>
    <p:sldId id="298" r:id="rId9"/>
    <p:sldId id="302" r:id="rId10"/>
    <p:sldId id="303" r:id="rId11"/>
    <p:sldId id="304" r:id="rId12"/>
    <p:sldId id="306" r:id="rId13"/>
  </p:sldIdLst>
  <p:sldSz cx="12192000" cy="6858000"/>
  <p:notesSz cx="6858000" cy="9144000"/>
  <p:embeddedFontLst>
    <p:embeddedFont>
      <p:font typeface=".萍方-简" panose="020B0600000000000000" pitchFamily="34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995" userDrawn="1">
          <p15:clr>
            <a:srgbClr val="A4A3A4"/>
          </p15:clr>
        </p15:guide>
        <p15:guide id="7" pos="16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FF3"/>
    <a:srgbClr val="FF6E6E"/>
    <a:srgbClr val="6DB33F"/>
    <a:srgbClr val="8C50FF"/>
    <a:srgbClr val="2896F4"/>
    <a:srgbClr val="3EA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5" autoAdjust="0"/>
  </p:normalViewPr>
  <p:slideViewPr>
    <p:cSldViewPr snapToGrid="0">
      <p:cViewPr varScale="1">
        <p:scale>
          <a:sx n="97" d="100"/>
          <a:sy n="97" d="100"/>
        </p:scale>
        <p:origin x="102" y="198"/>
      </p:cViewPr>
      <p:guideLst>
        <p:guide orient="horz" pos="2160"/>
        <p:guide orient="horz" pos="4320"/>
        <p:guide pos="3840"/>
        <p:guide pos="5995"/>
        <p:guide pos="16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86136-3FFE-479E-8B11-47BDA2C74A4B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B3C98-1A59-4BB0-9BB2-097C6CDEE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19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6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7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6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94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18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9">
            <a:extLst>
              <a:ext uri="{FF2B5EF4-FFF2-40B4-BE49-F238E27FC236}">
                <a16:creationId xmlns:a16="http://schemas.microsoft.com/office/drawing/2014/main" id="{3154D982-A328-B3D0-C53E-BA94B9ACD754}"/>
              </a:ext>
            </a:extLst>
          </p:cNvPr>
          <p:cNvSpPr/>
          <p:nvPr/>
        </p:nvSpPr>
        <p:spPr>
          <a:xfrm>
            <a:off x="5369560" y="-621654"/>
            <a:ext cx="11078533" cy="7701256"/>
          </a:xfrm>
          <a:custGeom>
            <a:avLst/>
            <a:gdLst>
              <a:gd name="connsiteX0" fmla="*/ 3964914 w 7374244"/>
              <a:gd name="connsiteY0" fmla="*/ 641 h 4914332"/>
              <a:gd name="connsiteX1" fmla="*/ 6792669 w 7374244"/>
              <a:gd name="connsiteY1" fmla="*/ 815982 h 4914332"/>
              <a:gd name="connsiteX2" fmla="*/ 7366225 w 7374244"/>
              <a:gd name="connsiteY2" fmla="*/ 2477144 h 4914332"/>
              <a:gd name="connsiteX3" fmla="*/ 6548094 w 7374244"/>
              <a:gd name="connsiteY3" fmla="*/ 4534541 h 4914332"/>
              <a:gd name="connsiteX4" fmla="*/ 6083444 w 7374244"/>
              <a:gd name="connsiteY4" fmla="*/ 4850950 h 4914332"/>
              <a:gd name="connsiteX5" fmla="*/ 5977693 w 7374244"/>
              <a:gd name="connsiteY5" fmla="*/ 4914332 h 4914332"/>
              <a:gd name="connsiteX6" fmla="*/ 867867 w 7374244"/>
              <a:gd name="connsiteY6" fmla="*/ 4914332 h 4914332"/>
              <a:gd name="connsiteX7" fmla="*/ 689507 w 7374244"/>
              <a:gd name="connsiteY7" fmla="*/ 4782396 h 4914332"/>
              <a:gd name="connsiteX8" fmla="*/ 55854 w 7374244"/>
              <a:gd name="connsiteY8" fmla="*/ 4138301 h 4914332"/>
              <a:gd name="connsiteX9" fmla="*/ 1239745 w 7374244"/>
              <a:gd name="connsiteY9" fmla="*/ 2461904 h 4914332"/>
              <a:gd name="connsiteX10" fmla="*/ 1818865 w 7374244"/>
              <a:gd name="connsiteY10" fmla="*/ 922663 h 4914332"/>
              <a:gd name="connsiteX11" fmla="*/ 3964914 w 7374244"/>
              <a:gd name="connsiteY11" fmla="*/ 641 h 491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74244" h="4914332">
                <a:moveTo>
                  <a:pt x="3964914" y="641"/>
                </a:moveTo>
                <a:cubicBezTo>
                  <a:pt x="4793881" y="-17139"/>
                  <a:pt x="6281664" y="337192"/>
                  <a:pt x="6792669" y="815982"/>
                </a:cubicBezTo>
                <a:cubicBezTo>
                  <a:pt x="7303674" y="1294772"/>
                  <a:pt x="7406987" y="1857384"/>
                  <a:pt x="7366225" y="2477144"/>
                </a:cubicBezTo>
                <a:cubicBezTo>
                  <a:pt x="7325463" y="3096904"/>
                  <a:pt x="7198799" y="4032892"/>
                  <a:pt x="6548094" y="4534541"/>
                </a:cubicBezTo>
                <a:cubicBezTo>
                  <a:pt x="6426087" y="4628600"/>
                  <a:pt x="6267590" y="4737126"/>
                  <a:pt x="6083444" y="4850950"/>
                </a:cubicBezTo>
                <a:lnTo>
                  <a:pt x="5977693" y="4914332"/>
                </a:lnTo>
                <a:lnTo>
                  <a:pt x="867867" y="4914332"/>
                </a:lnTo>
                <a:lnTo>
                  <a:pt x="689507" y="4782396"/>
                </a:lnTo>
                <a:cubicBezTo>
                  <a:pt x="385210" y="4547281"/>
                  <a:pt x="154134" y="4316498"/>
                  <a:pt x="55854" y="4138301"/>
                </a:cubicBezTo>
                <a:cubicBezTo>
                  <a:pt x="-258641" y="3568072"/>
                  <a:pt x="839695" y="3044834"/>
                  <a:pt x="1239745" y="2461904"/>
                </a:cubicBezTo>
                <a:cubicBezTo>
                  <a:pt x="1584380" y="1969144"/>
                  <a:pt x="1476430" y="1315093"/>
                  <a:pt x="1818865" y="922663"/>
                </a:cubicBezTo>
                <a:cubicBezTo>
                  <a:pt x="2161300" y="530233"/>
                  <a:pt x="3135947" y="18421"/>
                  <a:pt x="3964914" y="64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 descr="图标&#10;&#10;中度可信度描述已自动生成">
            <a:extLst>
              <a:ext uri="{FF2B5EF4-FFF2-40B4-BE49-F238E27FC236}">
                <a16:creationId xmlns:a16="http://schemas.microsoft.com/office/drawing/2014/main" id="{EAA56195-AC25-AB19-1140-A98F7E95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77" y="253837"/>
            <a:ext cx="4889751" cy="6350326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1C7037-EBE6-FC27-7633-90DCDD8BCFB8}"/>
              </a:ext>
            </a:extLst>
          </p:cNvPr>
          <p:cNvSpPr/>
          <p:nvPr/>
        </p:nvSpPr>
        <p:spPr>
          <a:xfrm>
            <a:off x="610895" y="4218932"/>
            <a:ext cx="2021267" cy="543403"/>
          </a:xfrm>
          <a:prstGeom prst="roundRect">
            <a:avLst>
              <a:gd name="adj" fmla="val 7623"/>
            </a:avLst>
          </a:prstGeom>
          <a:solidFill>
            <a:srgbClr val="8C50FF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0C44579-11FA-EE1E-59A4-523E51F55415}"/>
              </a:ext>
            </a:extLst>
          </p:cNvPr>
          <p:cNvSpPr/>
          <p:nvPr/>
        </p:nvSpPr>
        <p:spPr>
          <a:xfrm>
            <a:off x="3054554" y="4218932"/>
            <a:ext cx="2021267" cy="543403"/>
          </a:xfrm>
          <a:prstGeom prst="roundRect">
            <a:avLst>
              <a:gd name="adj" fmla="val 7623"/>
            </a:avLst>
          </a:prstGeom>
          <a:solidFill>
            <a:srgbClr val="8C50FF"/>
          </a:solidFill>
          <a:ln>
            <a:noFill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upload_219431">
            <a:extLst>
              <a:ext uri="{FF2B5EF4-FFF2-40B4-BE49-F238E27FC236}">
                <a16:creationId xmlns:a16="http://schemas.microsoft.com/office/drawing/2014/main" id="{E8FA428C-F16F-578D-2F3A-C45002E0D0B6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250829" y="4393496"/>
            <a:ext cx="191631" cy="191341"/>
          </a:xfrm>
          <a:custGeom>
            <a:avLst/>
            <a:gdLst>
              <a:gd name="connsiteX0" fmla="*/ 303343 w 606792"/>
              <a:gd name="connsiteY0" fmla="*/ 121231 h 605875"/>
              <a:gd name="connsiteX1" fmla="*/ 443292 w 606792"/>
              <a:gd name="connsiteY1" fmla="*/ 260848 h 605875"/>
              <a:gd name="connsiteX2" fmla="*/ 403185 w 606792"/>
              <a:gd name="connsiteY2" fmla="*/ 300571 h 605875"/>
              <a:gd name="connsiteX3" fmla="*/ 347077 w 606792"/>
              <a:gd name="connsiteY3" fmla="*/ 244447 h 605875"/>
              <a:gd name="connsiteX4" fmla="*/ 333743 w 606792"/>
              <a:gd name="connsiteY4" fmla="*/ 214202 h 605875"/>
              <a:gd name="connsiteX5" fmla="*/ 333743 w 606792"/>
              <a:gd name="connsiteY5" fmla="*/ 451689 h 605875"/>
              <a:gd name="connsiteX6" fmla="*/ 273049 w 606792"/>
              <a:gd name="connsiteY6" fmla="*/ 451689 h 605875"/>
              <a:gd name="connsiteX7" fmla="*/ 273049 w 606792"/>
              <a:gd name="connsiteY7" fmla="*/ 214841 h 605875"/>
              <a:gd name="connsiteX8" fmla="*/ 259075 w 606792"/>
              <a:gd name="connsiteY8" fmla="*/ 245086 h 605875"/>
              <a:gd name="connsiteX9" fmla="*/ 203607 w 606792"/>
              <a:gd name="connsiteY9" fmla="*/ 300571 h 605875"/>
              <a:gd name="connsiteX10" fmla="*/ 163500 w 606792"/>
              <a:gd name="connsiteY10" fmla="*/ 260848 h 605875"/>
              <a:gd name="connsiteX11" fmla="*/ 303343 w 606792"/>
              <a:gd name="connsiteY11" fmla="*/ 54847 h 605875"/>
              <a:gd name="connsiteX12" fmla="*/ 54930 w 606792"/>
              <a:gd name="connsiteY12" fmla="*/ 302884 h 605875"/>
              <a:gd name="connsiteX13" fmla="*/ 303343 w 606792"/>
              <a:gd name="connsiteY13" fmla="*/ 551028 h 605875"/>
              <a:gd name="connsiteX14" fmla="*/ 551862 w 606792"/>
              <a:gd name="connsiteY14" fmla="*/ 302884 h 605875"/>
              <a:gd name="connsiteX15" fmla="*/ 303343 w 606792"/>
              <a:gd name="connsiteY15" fmla="*/ 54847 h 605875"/>
              <a:gd name="connsiteX16" fmla="*/ 303343 w 606792"/>
              <a:gd name="connsiteY16" fmla="*/ 0 h 605875"/>
              <a:gd name="connsiteX17" fmla="*/ 606792 w 606792"/>
              <a:gd name="connsiteY17" fmla="*/ 302884 h 605875"/>
              <a:gd name="connsiteX18" fmla="*/ 303343 w 606792"/>
              <a:gd name="connsiteY18" fmla="*/ 605875 h 605875"/>
              <a:gd name="connsiteX19" fmla="*/ 0 w 606792"/>
              <a:gd name="connsiteY19" fmla="*/ 302884 h 605875"/>
              <a:gd name="connsiteX20" fmla="*/ 303343 w 606792"/>
              <a:gd name="connsiteY20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6792" h="605875">
                <a:moveTo>
                  <a:pt x="303343" y="121231"/>
                </a:moveTo>
                <a:lnTo>
                  <a:pt x="443292" y="260848"/>
                </a:lnTo>
                <a:lnTo>
                  <a:pt x="403185" y="300571"/>
                </a:lnTo>
                <a:lnTo>
                  <a:pt x="347077" y="244447"/>
                </a:lnTo>
                <a:lnTo>
                  <a:pt x="333743" y="214202"/>
                </a:lnTo>
                <a:lnTo>
                  <a:pt x="333743" y="451689"/>
                </a:lnTo>
                <a:lnTo>
                  <a:pt x="273049" y="451689"/>
                </a:lnTo>
                <a:lnTo>
                  <a:pt x="273049" y="214841"/>
                </a:lnTo>
                <a:lnTo>
                  <a:pt x="259075" y="245086"/>
                </a:lnTo>
                <a:lnTo>
                  <a:pt x="203607" y="300571"/>
                </a:lnTo>
                <a:lnTo>
                  <a:pt x="163500" y="260848"/>
                </a:lnTo>
                <a:close/>
                <a:moveTo>
                  <a:pt x="303343" y="54847"/>
                </a:moveTo>
                <a:cubicBezTo>
                  <a:pt x="166177" y="54847"/>
                  <a:pt x="54930" y="165926"/>
                  <a:pt x="54930" y="302884"/>
                </a:cubicBezTo>
                <a:cubicBezTo>
                  <a:pt x="54930" y="439949"/>
                  <a:pt x="166177" y="551028"/>
                  <a:pt x="303343" y="551028"/>
                </a:cubicBezTo>
                <a:cubicBezTo>
                  <a:pt x="440615" y="551028"/>
                  <a:pt x="551862" y="439949"/>
                  <a:pt x="551862" y="302884"/>
                </a:cubicBezTo>
                <a:cubicBezTo>
                  <a:pt x="551649" y="165926"/>
                  <a:pt x="440508" y="54954"/>
                  <a:pt x="303343" y="54847"/>
                </a:cubicBezTo>
                <a:close/>
                <a:moveTo>
                  <a:pt x="303343" y="0"/>
                </a:moveTo>
                <a:cubicBezTo>
                  <a:pt x="470906" y="0"/>
                  <a:pt x="606792" y="135680"/>
                  <a:pt x="606792" y="302884"/>
                </a:cubicBezTo>
                <a:cubicBezTo>
                  <a:pt x="606792" y="470195"/>
                  <a:pt x="470906" y="605875"/>
                  <a:pt x="303343" y="605875"/>
                </a:cubicBezTo>
                <a:cubicBezTo>
                  <a:pt x="135886" y="605875"/>
                  <a:pt x="0" y="470195"/>
                  <a:pt x="0" y="302884"/>
                </a:cubicBezTo>
                <a:cubicBezTo>
                  <a:pt x="0" y="135680"/>
                  <a:pt x="135886" y="0"/>
                  <a:pt x="303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upload_219431">
            <a:extLst>
              <a:ext uri="{FF2B5EF4-FFF2-40B4-BE49-F238E27FC236}">
                <a16:creationId xmlns:a16="http://schemas.microsoft.com/office/drawing/2014/main" id="{F9AC9B11-4C2D-1B80-236B-63D0B3C6F8DF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4697219" y="4393496"/>
            <a:ext cx="191631" cy="191341"/>
          </a:xfrm>
          <a:custGeom>
            <a:avLst/>
            <a:gdLst>
              <a:gd name="connsiteX0" fmla="*/ 303343 w 606792"/>
              <a:gd name="connsiteY0" fmla="*/ 121231 h 605875"/>
              <a:gd name="connsiteX1" fmla="*/ 443292 w 606792"/>
              <a:gd name="connsiteY1" fmla="*/ 260848 h 605875"/>
              <a:gd name="connsiteX2" fmla="*/ 403185 w 606792"/>
              <a:gd name="connsiteY2" fmla="*/ 300571 h 605875"/>
              <a:gd name="connsiteX3" fmla="*/ 347077 w 606792"/>
              <a:gd name="connsiteY3" fmla="*/ 244447 h 605875"/>
              <a:gd name="connsiteX4" fmla="*/ 333743 w 606792"/>
              <a:gd name="connsiteY4" fmla="*/ 214202 h 605875"/>
              <a:gd name="connsiteX5" fmla="*/ 333743 w 606792"/>
              <a:gd name="connsiteY5" fmla="*/ 451689 h 605875"/>
              <a:gd name="connsiteX6" fmla="*/ 273049 w 606792"/>
              <a:gd name="connsiteY6" fmla="*/ 451689 h 605875"/>
              <a:gd name="connsiteX7" fmla="*/ 273049 w 606792"/>
              <a:gd name="connsiteY7" fmla="*/ 214841 h 605875"/>
              <a:gd name="connsiteX8" fmla="*/ 259075 w 606792"/>
              <a:gd name="connsiteY8" fmla="*/ 245086 h 605875"/>
              <a:gd name="connsiteX9" fmla="*/ 203607 w 606792"/>
              <a:gd name="connsiteY9" fmla="*/ 300571 h 605875"/>
              <a:gd name="connsiteX10" fmla="*/ 163500 w 606792"/>
              <a:gd name="connsiteY10" fmla="*/ 260848 h 605875"/>
              <a:gd name="connsiteX11" fmla="*/ 303343 w 606792"/>
              <a:gd name="connsiteY11" fmla="*/ 54847 h 605875"/>
              <a:gd name="connsiteX12" fmla="*/ 54930 w 606792"/>
              <a:gd name="connsiteY12" fmla="*/ 302884 h 605875"/>
              <a:gd name="connsiteX13" fmla="*/ 303343 w 606792"/>
              <a:gd name="connsiteY13" fmla="*/ 551028 h 605875"/>
              <a:gd name="connsiteX14" fmla="*/ 551862 w 606792"/>
              <a:gd name="connsiteY14" fmla="*/ 302884 h 605875"/>
              <a:gd name="connsiteX15" fmla="*/ 303343 w 606792"/>
              <a:gd name="connsiteY15" fmla="*/ 54847 h 605875"/>
              <a:gd name="connsiteX16" fmla="*/ 303343 w 606792"/>
              <a:gd name="connsiteY16" fmla="*/ 0 h 605875"/>
              <a:gd name="connsiteX17" fmla="*/ 606792 w 606792"/>
              <a:gd name="connsiteY17" fmla="*/ 302884 h 605875"/>
              <a:gd name="connsiteX18" fmla="*/ 303343 w 606792"/>
              <a:gd name="connsiteY18" fmla="*/ 605875 h 605875"/>
              <a:gd name="connsiteX19" fmla="*/ 0 w 606792"/>
              <a:gd name="connsiteY19" fmla="*/ 302884 h 605875"/>
              <a:gd name="connsiteX20" fmla="*/ 303343 w 606792"/>
              <a:gd name="connsiteY20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6792" h="605875">
                <a:moveTo>
                  <a:pt x="303343" y="121231"/>
                </a:moveTo>
                <a:lnTo>
                  <a:pt x="443292" y="260848"/>
                </a:lnTo>
                <a:lnTo>
                  <a:pt x="403185" y="300571"/>
                </a:lnTo>
                <a:lnTo>
                  <a:pt x="347077" y="244447"/>
                </a:lnTo>
                <a:lnTo>
                  <a:pt x="333743" y="214202"/>
                </a:lnTo>
                <a:lnTo>
                  <a:pt x="333743" y="451689"/>
                </a:lnTo>
                <a:lnTo>
                  <a:pt x="273049" y="451689"/>
                </a:lnTo>
                <a:lnTo>
                  <a:pt x="273049" y="214841"/>
                </a:lnTo>
                <a:lnTo>
                  <a:pt x="259075" y="245086"/>
                </a:lnTo>
                <a:lnTo>
                  <a:pt x="203607" y="300571"/>
                </a:lnTo>
                <a:lnTo>
                  <a:pt x="163500" y="260848"/>
                </a:lnTo>
                <a:close/>
                <a:moveTo>
                  <a:pt x="303343" y="54847"/>
                </a:moveTo>
                <a:cubicBezTo>
                  <a:pt x="166177" y="54847"/>
                  <a:pt x="54930" y="165926"/>
                  <a:pt x="54930" y="302884"/>
                </a:cubicBezTo>
                <a:cubicBezTo>
                  <a:pt x="54930" y="439949"/>
                  <a:pt x="166177" y="551028"/>
                  <a:pt x="303343" y="551028"/>
                </a:cubicBezTo>
                <a:cubicBezTo>
                  <a:pt x="440615" y="551028"/>
                  <a:pt x="551862" y="439949"/>
                  <a:pt x="551862" y="302884"/>
                </a:cubicBezTo>
                <a:cubicBezTo>
                  <a:pt x="551649" y="165926"/>
                  <a:pt x="440508" y="54954"/>
                  <a:pt x="303343" y="54847"/>
                </a:cubicBezTo>
                <a:close/>
                <a:moveTo>
                  <a:pt x="303343" y="0"/>
                </a:moveTo>
                <a:cubicBezTo>
                  <a:pt x="470906" y="0"/>
                  <a:pt x="606792" y="135680"/>
                  <a:pt x="606792" y="302884"/>
                </a:cubicBezTo>
                <a:cubicBezTo>
                  <a:pt x="606792" y="470195"/>
                  <a:pt x="470906" y="605875"/>
                  <a:pt x="303343" y="605875"/>
                </a:cubicBezTo>
                <a:cubicBezTo>
                  <a:pt x="135886" y="605875"/>
                  <a:pt x="0" y="470195"/>
                  <a:pt x="0" y="302884"/>
                </a:cubicBezTo>
                <a:cubicBezTo>
                  <a:pt x="0" y="135680"/>
                  <a:pt x="135886" y="0"/>
                  <a:pt x="303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88D311-1C1C-A5C9-2093-F93294D1296F}"/>
              </a:ext>
            </a:extLst>
          </p:cNvPr>
          <p:cNvSpPr txBox="1"/>
          <p:nvPr/>
        </p:nvSpPr>
        <p:spPr>
          <a:xfrm>
            <a:off x="772516" y="4351152"/>
            <a:ext cx="131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答辩人：张恣豪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90FA14-84CB-1222-4A85-79AED28A1B24}"/>
              </a:ext>
            </a:extLst>
          </p:cNvPr>
          <p:cNvSpPr txBox="1"/>
          <p:nvPr/>
        </p:nvSpPr>
        <p:spPr>
          <a:xfrm>
            <a:off x="3218906" y="4351152"/>
            <a:ext cx="131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指导老师：章程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897242-3796-6714-6CC1-E5CD2EBCB90D}"/>
              </a:ext>
            </a:extLst>
          </p:cNvPr>
          <p:cNvGrpSpPr/>
          <p:nvPr/>
        </p:nvGrpSpPr>
        <p:grpSpPr>
          <a:xfrm>
            <a:off x="151417" y="1571535"/>
            <a:ext cx="7544395" cy="1374748"/>
            <a:chOff x="151417" y="1571535"/>
            <a:chExt cx="7544395" cy="137474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AB88CA-E61C-030D-38D2-BF0F65CF26C7}"/>
                </a:ext>
              </a:extLst>
            </p:cNvPr>
            <p:cNvSpPr txBox="1"/>
            <p:nvPr/>
          </p:nvSpPr>
          <p:spPr>
            <a:xfrm>
              <a:off x="151417" y="1571535"/>
              <a:ext cx="75443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spc="200" dirty="0">
                  <a:solidFill>
                    <a:srgbClr val="8C50FF"/>
                  </a:solidFill>
                </a:rPr>
                <a:t>基于</a:t>
              </a:r>
              <a:r>
                <a:rPr lang="en-US" altLang="zh-CN" sz="3600" b="1" spc="200" dirty="0">
                  <a:solidFill>
                    <a:srgbClr val="8C50FF"/>
                  </a:solidFill>
                </a:rPr>
                <a:t>WEB</a:t>
              </a:r>
              <a:r>
                <a:rPr lang="zh-CN" altLang="en-US" sz="3600" b="1" spc="200" dirty="0">
                  <a:solidFill>
                    <a:srgbClr val="8C50FF"/>
                  </a:solidFill>
                </a:rPr>
                <a:t>的大学生计算机设计大赛网站的设计与实现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3970E0A-4D61-1273-2A64-01511528E280}"/>
                </a:ext>
              </a:extLst>
            </p:cNvPr>
            <p:cNvSpPr/>
            <p:nvPr/>
          </p:nvSpPr>
          <p:spPr>
            <a:xfrm>
              <a:off x="3441014" y="2819283"/>
              <a:ext cx="9652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4FCB5D-CE72-CB0F-227D-0AFA457B679B}"/>
              </a:ext>
            </a:extLst>
          </p:cNvPr>
          <p:cNvGrpSpPr/>
          <p:nvPr/>
        </p:nvGrpSpPr>
        <p:grpSpPr>
          <a:xfrm>
            <a:off x="1819166" y="3120702"/>
            <a:ext cx="4208895" cy="606453"/>
            <a:chOff x="1819167" y="3387332"/>
            <a:chExt cx="4208895" cy="606453"/>
          </a:xfrm>
        </p:grpSpPr>
        <p:sp>
          <p:nvSpPr>
            <p:cNvPr id="21" name="Globally administrate client-focused meta…">
              <a:extLst>
                <a:ext uri="{FF2B5EF4-FFF2-40B4-BE49-F238E27FC236}">
                  <a16:creationId xmlns:a16="http://schemas.microsoft.com/office/drawing/2014/main" id="{EFD5F966-52D2-5BC7-7806-402BDF836D73}"/>
                </a:ext>
              </a:extLst>
            </p:cNvPr>
            <p:cNvSpPr txBox="1"/>
            <p:nvPr/>
          </p:nvSpPr>
          <p:spPr>
            <a:xfrm>
              <a:off x="1819167" y="3387332"/>
              <a:ext cx="4208895" cy="521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677180"/>
                  </a:solidFill>
                  <a:latin typeface="Aileron Light"/>
                  <a:ea typeface="Aileron Light"/>
                  <a:cs typeface="Aileron Light"/>
                  <a:sym typeface="Aileron Light"/>
                </a:defRPr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Design and Realization of Website of College Students' Computer Design Contest Based on Web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963E788-D3B8-5FDB-0436-A9B0923A5C0E}"/>
                </a:ext>
              </a:extLst>
            </p:cNvPr>
            <p:cNvSpPr/>
            <p:nvPr/>
          </p:nvSpPr>
          <p:spPr>
            <a:xfrm>
              <a:off x="3203614" y="3957785"/>
              <a:ext cx="1440000" cy="36000"/>
            </a:xfrm>
            <a:prstGeom prst="rect">
              <a:avLst/>
            </a:prstGeom>
            <a:solidFill>
              <a:srgbClr val="1B5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pic>
        <p:nvPicPr>
          <p:cNvPr id="26" name="图片 25" descr="文本&#10;&#10;描述已自动生成">
            <a:extLst>
              <a:ext uri="{FF2B5EF4-FFF2-40B4-BE49-F238E27FC236}">
                <a16:creationId xmlns:a16="http://schemas.microsoft.com/office/drawing/2014/main" id="{C7AD48A5-DCD9-9D43-12E0-465F2E83F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4385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标&#10;&#10;描述已自动生成">
            <a:extLst>
              <a:ext uri="{FF2B5EF4-FFF2-40B4-BE49-F238E27FC236}">
                <a16:creationId xmlns:a16="http://schemas.microsoft.com/office/drawing/2014/main" id="{F867F6EF-8722-5A7D-F285-6B06DDAC9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43" y="2889000"/>
            <a:ext cx="1080000" cy="10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73A01E-CCFF-B401-4AE8-1F7BF5FD5E4D}"/>
              </a:ext>
            </a:extLst>
          </p:cNvPr>
          <p:cNvSpPr txBox="1"/>
          <p:nvPr/>
        </p:nvSpPr>
        <p:spPr>
          <a:xfrm>
            <a:off x="1908223" y="39690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Json</a:t>
            </a:r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文件存在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E8B526-7CE5-6874-725A-8BDC1A421AAD}"/>
              </a:ext>
            </a:extLst>
          </p:cNvPr>
          <p:cNvSpPr txBox="1"/>
          <p:nvPr/>
        </p:nvSpPr>
        <p:spPr>
          <a:xfrm>
            <a:off x="3161505" y="305966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根据用户</a:t>
            </a:r>
            <a:r>
              <a:rPr lang="en-US" altLang="zh-CN" dirty="0">
                <a:latin typeface=".萍方-简" panose="020B0600000000000000" pitchFamily="34" charset="-122"/>
                <a:ea typeface=".萍方-简" panose="020B0600000000000000" pitchFamily="34" charset="-122"/>
              </a:rPr>
              <a:t>id</a:t>
            </a:r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获取两个值</a:t>
            </a:r>
          </a:p>
        </p:txBody>
      </p:sp>
      <p:pic>
        <p:nvPicPr>
          <p:cNvPr id="7" name="图片 6" descr="图片包含 游戏机, 房间&#10;&#10;描述已自动生成">
            <a:extLst>
              <a:ext uri="{FF2B5EF4-FFF2-40B4-BE49-F238E27FC236}">
                <a16:creationId xmlns:a16="http://schemas.microsoft.com/office/drawing/2014/main" id="{08D1FA5A-8246-C37E-28A7-BB63B878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57" y="2889000"/>
            <a:ext cx="1080000" cy="108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74E657-9AA9-E3B5-E47C-F6FA2DA9979B}"/>
              </a:ext>
            </a:extLst>
          </p:cNvPr>
          <p:cNvSpPr txBox="1"/>
          <p:nvPr/>
        </p:nvSpPr>
        <p:spPr>
          <a:xfrm>
            <a:off x="9063875" y="396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数据库</a:t>
            </a:r>
          </a:p>
        </p:txBody>
      </p:sp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A42E6E02-57D1-B10B-F5B1-1FF136E3D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2889000"/>
            <a:ext cx="1080000" cy="108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66D397C-4C04-BB0E-A1A3-854486AD31C6}"/>
              </a:ext>
            </a:extLst>
          </p:cNvPr>
          <p:cNvSpPr txBox="1"/>
          <p:nvPr/>
        </p:nvSpPr>
        <p:spPr>
          <a:xfrm>
            <a:off x="5600511" y="396900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Sql</a:t>
            </a:r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语句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8087738-E2CC-E0C0-2FFF-50D4BA7E30A2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3229543" y="3429000"/>
            <a:ext cx="2326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D635235-2FF4-DBB5-F289-91D74F056F8F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6636000" y="3429000"/>
            <a:ext cx="2326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4D404B-76A4-943D-4C3F-AD24F4966C6C}"/>
              </a:ext>
            </a:extLst>
          </p:cNvPr>
          <p:cNvSpPr txBox="1"/>
          <p:nvPr/>
        </p:nvSpPr>
        <p:spPr>
          <a:xfrm>
            <a:off x="5445821" y="25196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.萍方-简" panose="020B0600000000000000" pitchFamily="34" charset="-122"/>
                <a:ea typeface=".萍方-简" panose="020B0600000000000000" pitchFamily="34" charset="-122"/>
              </a:rPr>
              <a:t>LIMIT N,M</a:t>
            </a:r>
            <a:endParaRPr lang="zh-CN" altLang="en-US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34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E5494E1-B413-C41D-8A0F-7DCA864FFC56}"/>
              </a:ext>
            </a:extLst>
          </p:cNvPr>
          <p:cNvSpPr/>
          <p:nvPr/>
        </p:nvSpPr>
        <p:spPr>
          <a:xfrm>
            <a:off x="2136525" y="3343666"/>
            <a:ext cx="1080000" cy="540000"/>
          </a:xfrm>
          <a:prstGeom prst="rect">
            <a:avLst/>
          </a:prstGeom>
          <a:solidFill>
            <a:srgbClr val="FF6E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.萍方-简" panose="020B0600000000000000" pitchFamily="34" charset="-122"/>
                <a:ea typeface=".萍方-简" panose="020B0600000000000000" pitchFamily="34" charset="-122"/>
              </a:rPr>
              <a:t>报名人数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3A7B5B-ECFD-3837-EB71-E835539C6B75}"/>
              </a:ext>
            </a:extLst>
          </p:cNvPr>
          <p:cNvSpPr/>
          <p:nvPr/>
        </p:nvSpPr>
        <p:spPr>
          <a:xfrm>
            <a:off x="2136525" y="3343666"/>
            <a:ext cx="1080000" cy="540000"/>
          </a:xfrm>
          <a:prstGeom prst="rect">
            <a:avLst/>
          </a:prstGeom>
          <a:solidFill>
            <a:srgbClr val="68BF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.萍方-简" panose="020B0600000000000000" pitchFamily="34" charset="-122"/>
                <a:ea typeface=".萍方-简" panose="020B0600000000000000" pitchFamily="34" charset="-122"/>
              </a:rPr>
              <a:t>评审人列表</a:t>
            </a:r>
          </a:p>
        </p:txBody>
      </p:sp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C2D757E1-A03F-61E3-65E7-BFE10A73E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25" y="2889000"/>
            <a:ext cx="1080000" cy="10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7431FF-C8A0-1D73-65C7-5C50538A1A9B}"/>
              </a:ext>
            </a:extLst>
          </p:cNvPr>
          <p:cNvSpPr txBox="1"/>
          <p:nvPr/>
        </p:nvSpPr>
        <p:spPr>
          <a:xfrm>
            <a:off x="2237943" y="396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数据库</a:t>
            </a:r>
          </a:p>
        </p:txBody>
      </p:sp>
      <p:sp>
        <p:nvSpPr>
          <p:cNvPr id="10" name="除号 9">
            <a:extLst>
              <a:ext uri="{FF2B5EF4-FFF2-40B4-BE49-F238E27FC236}">
                <a16:creationId xmlns:a16="http://schemas.microsoft.com/office/drawing/2014/main" id="{329AABF1-3EB0-312C-9024-BE551797E4D2}"/>
              </a:ext>
            </a:extLst>
          </p:cNvPr>
          <p:cNvSpPr/>
          <p:nvPr/>
        </p:nvSpPr>
        <p:spPr>
          <a:xfrm>
            <a:off x="6441743" y="3258332"/>
            <a:ext cx="360000" cy="360000"/>
          </a:xfrm>
          <a:prstGeom prst="mathDivid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A8C8E6-0505-9F64-4C26-CC0F8A6BDAB3}"/>
              </a:ext>
            </a:extLst>
          </p:cNvPr>
          <p:cNvSpPr/>
          <p:nvPr/>
        </p:nvSpPr>
        <p:spPr>
          <a:xfrm>
            <a:off x="8600647" y="3078332"/>
            <a:ext cx="720000" cy="720000"/>
          </a:xfrm>
          <a:prstGeom prst="ellipse">
            <a:avLst/>
          </a:prstGeom>
          <a:solidFill>
            <a:srgbClr val="FF6E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5BC83B5-5030-980E-872E-4311698EC908}"/>
              </a:ext>
            </a:extLst>
          </p:cNvPr>
          <p:cNvSpPr/>
          <p:nvPr/>
        </p:nvSpPr>
        <p:spPr>
          <a:xfrm>
            <a:off x="9444694" y="3078332"/>
            <a:ext cx="720000" cy="720000"/>
          </a:xfrm>
          <a:prstGeom prst="ellipse">
            <a:avLst/>
          </a:prstGeom>
          <a:solidFill>
            <a:srgbClr val="68BF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余</a:t>
            </a:r>
          </a:p>
        </p:txBody>
      </p:sp>
      <p:sp>
        <p:nvSpPr>
          <p:cNvPr id="14" name="等号 13">
            <a:extLst>
              <a:ext uri="{FF2B5EF4-FFF2-40B4-BE49-F238E27FC236}">
                <a16:creationId xmlns:a16="http://schemas.microsoft.com/office/drawing/2014/main" id="{7BCE84C1-40A3-0423-B9EA-A21E181020D9}"/>
              </a:ext>
            </a:extLst>
          </p:cNvPr>
          <p:cNvSpPr/>
          <p:nvPr/>
        </p:nvSpPr>
        <p:spPr>
          <a:xfrm>
            <a:off x="8116600" y="3249000"/>
            <a:ext cx="360000" cy="3600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8914FB2A-D190-B0D0-9425-6A98A4914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214626"/>
            <a:ext cx="1080000" cy="10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EF45169-E8F9-7BB7-172A-7F6ED910B315}"/>
              </a:ext>
            </a:extLst>
          </p:cNvPr>
          <p:cNvSpPr txBox="1"/>
          <p:nvPr/>
        </p:nvSpPr>
        <p:spPr>
          <a:xfrm>
            <a:off x="5314680" y="129462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Json</a:t>
            </a:r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文件存在</a:t>
            </a:r>
          </a:p>
        </p:txBody>
      </p:sp>
    </p:spTree>
    <p:extLst>
      <p:ext uri="{BB962C8B-B14F-4D97-AF65-F5344CB8AC3E}">
        <p14:creationId xmlns:p14="http://schemas.microsoft.com/office/powerpoint/2010/main" val="3099304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1574 L 0.15052 -0.1055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44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52 0.01019 L 0.15052 0.0935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52 -0.10555 L 0.25964 -0.0268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393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5052 0.09352 L 0.39844 -0.0268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4F2167-E64E-DA84-B1BB-FAA78843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0" y="1652809"/>
            <a:ext cx="5190476" cy="35523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04DB38-3A59-C1A3-8CB1-29833EAB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16" y="1327187"/>
            <a:ext cx="6085714" cy="5333333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338DF5E-54C2-9EC1-9384-76295E679856}"/>
              </a:ext>
            </a:extLst>
          </p:cNvPr>
          <p:cNvSpPr/>
          <p:nvPr/>
        </p:nvSpPr>
        <p:spPr>
          <a:xfrm>
            <a:off x="2492308" y="679261"/>
            <a:ext cx="720000" cy="720000"/>
          </a:xfrm>
          <a:prstGeom prst="ellipse">
            <a:avLst/>
          </a:prstGeom>
          <a:solidFill>
            <a:srgbClr val="FF6E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B5EED57-4183-9854-6FAE-E5F2A4E6E0DA}"/>
              </a:ext>
            </a:extLst>
          </p:cNvPr>
          <p:cNvSpPr/>
          <p:nvPr/>
        </p:nvSpPr>
        <p:spPr>
          <a:xfrm>
            <a:off x="8532073" y="319261"/>
            <a:ext cx="720000" cy="720000"/>
          </a:xfrm>
          <a:prstGeom prst="ellipse">
            <a:avLst/>
          </a:prstGeom>
          <a:solidFill>
            <a:srgbClr val="68BF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余</a:t>
            </a:r>
          </a:p>
        </p:txBody>
      </p:sp>
      <p:pic>
        <p:nvPicPr>
          <p:cNvPr id="6" name="图片 5" descr="图片包含 游戏机, 房间&#10;&#10;描述已自动生成">
            <a:extLst>
              <a:ext uri="{FF2B5EF4-FFF2-40B4-BE49-F238E27FC236}">
                <a16:creationId xmlns:a16="http://schemas.microsoft.com/office/drawing/2014/main" id="{8C145788-BF73-0C31-AC2B-77722C8E0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83" y="5638739"/>
            <a:ext cx="1080000" cy="1080000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3BDDCF47-F0C8-8870-E76E-78B7C391C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6" y="5638739"/>
            <a:ext cx="1080000" cy="108000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CA1C39-B7A3-7FE1-0D3B-C8E21B2B2C6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1523226" y="6178739"/>
            <a:ext cx="2326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DC1040F-0796-27C5-8DCB-6841FFD2CE05}"/>
              </a:ext>
            </a:extLst>
          </p:cNvPr>
          <p:cNvSpPr txBox="1"/>
          <p:nvPr/>
        </p:nvSpPr>
        <p:spPr>
          <a:xfrm>
            <a:off x="333047" y="526940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.萍方-简" panose="020B0600000000000000" pitchFamily="34" charset="-122"/>
                <a:ea typeface=".萍方-简" panose="020B0600000000000000" pitchFamily="34" charset="-122"/>
              </a:rPr>
              <a:t>LIMIT N,M</a:t>
            </a:r>
            <a:endParaRPr lang="zh-CN" altLang="en-US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78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389422" y="3036585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 i="1" spc="600" dirty="0">
                <a:solidFill>
                  <a:prstClr val="black"/>
                </a:solidFill>
                <a:cs typeface="+mn-ea"/>
                <a:sym typeface="+mn-lt"/>
              </a:rPr>
              <a:t>目的及意义</a:t>
            </a:r>
          </a:p>
        </p:txBody>
      </p:sp>
    </p:spTree>
    <p:extLst>
      <p:ext uri="{BB962C8B-B14F-4D97-AF65-F5344CB8AC3E}">
        <p14:creationId xmlns:p14="http://schemas.microsoft.com/office/powerpoint/2010/main" val="27627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B7719804-E866-2118-6FAA-E6CAA78D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3" y="838642"/>
            <a:ext cx="5077102" cy="51807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E6A62D-EA51-2112-CA17-4ABD9C686113}"/>
              </a:ext>
            </a:extLst>
          </p:cNvPr>
          <p:cNvSpPr txBox="1"/>
          <p:nvPr/>
        </p:nvSpPr>
        <p:spPr>
          <a:xfrm>
            <a:off x="6532776" y="2828835"/>
            <a:ext cx="5077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为了解决线下举办比赛工中作量大且易出错的问题，从而开发出一个</a:t>
            </a:r>
            <a:r>
              <a:rPr lang="en-US" altLang="zh-CN" sz="2400" dirty="0"/>
              <a:t>web</a:t>
            </a:r>
            <a:r>
              <a:rPr lang="zh-CN" altLang="en-US" sz="2400" dirty="0"/>
              <a:t>应用程序</a:t>
            </a:r>
          </a:p>
        </p:txBody>
      </p:sp>
    </p:spTree>
    <p:extLst>
      <p:ext uri="{BB962C8B-B14F-4D97-AF65-F5344CB8AC3E}">
        <p14:creationId xmlns:p14="http://schemas.microsoft.com/office/powerpoint/2010/main" val="23630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389422" y="3036585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 i="1" spc="600" dirty="0">
                <a:solidFill>
                  <a:prstClr val="black"/>
                </a:solidFill>
                <a:cs typeface="+mn-ea"/>
                <a:sym typeface="+mn-lt"/>
              </a:rPr>
              <a:t>涉及技术</a:t>
            </a:r>
          </a:p>
        </p:txBody>
      </p:sp>
    </p:spTree>
    <p:extLst>
      <p:ext uri="{BB962C8B-B14F-4D97-AF65-F5344CB8AC3E}">
        <p14:creationId xmlns:p14="http://schemas.microsoft.com/office/powerpoint/2010/main" val="8959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B22E3969-D8A0-804F-1A89-C7E21E118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1271800"/>
            <a:ext cx="1080000" cy="1080000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EF2EC345-04BE-4E84-678C-8AC7436E8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271800"/>
            <a:ext cx="1080000" cy="1080000"/>
          </a:xfrm>
          <a:prstGeom prst="rect">
            <a:avLst/>
          </a:prstGeom>
        </p:spPr>
      </p:pic>
      <p:pic>
        <p:nvPicPr>
          <p:cNvPr id="4" name="图片 3" descr="图片包含 游戏机, 房间&#10;&#10;描述已自动生成">
            <a:extLst>
              <a:ext uri="{FF2B5EF4-FFF2-40B4-BE49-F238E27FC236}">
                <a16:creationId xmlns:a16="http://schemas.microsoft.com/office/drawing/2014/main" id="{9220F7C8-926D-BBDE-B277-F15EEFA4C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00" y="1271800"/>
            <a:ext cx="1080000" cy="10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74D9F9-6D6A-EB4E-378A-732489B9D8AA}"/>
              </a:ext>
            </a:extLst>
          </p:cNvPr>
          <p:cNvSpPr txBox="1"/>
          <p:nvPr/>
        </p:nvSpPr>
        <p:spPr>
          <a:xfrm>
            <a:off x="1968114" y="2349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.萍方-简" panose="020B0600000000000000" pitchFamily="34" charset="-122"/>
                <a:ea typeface=".萍方-简" panose="020B0600000000000000" pitchFamily="34" charset="-122"/>
              </a:rPr>
              <a:t>前端技术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C06E7C-DA4D-5A7E-049D-0F4813729945}"/>
              </a:ext>
            </a:extLst>
          </p:cNvPr>
          <p:cNvSpPr txBox="1"/>
          <p:nvPr/>
        </p:nvSpPr>
        <p:spPr>
          <a:xfrm>
            <a:off x="5388114" y="2349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.萍方-简" panose="020B0600000000000000" pitchFamily="34" charset="-122"/>
                <a:ea typeface=".萍方-简" panose="020B0600000000000000" pitchFamily="34" charset="-122"/>
              </a:rPr>
              <a:t>后端技术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AA4F61-3475-3962-E6CC-61CB4E22A968}"/>
              </a:ext>
            </a:extLst>
          </p:cNvPr>
          <p:cNvSpPr txBox="1"/>
          <p:nvPr/>
        </p:nvSpPr>
        <p:spPr>
          <a:xfrm>
            <a:off x="8958114" y="23490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.萍方-简" panose="020B0600000000000000" pitchFamily="34" charset="-122"/>
                <a:ea typeface=".萍方-简" panose="020B0600000000000000" pitchFamily="34" charset="-122"/>
              </a:rPr>
              <a:t>数据库</a:t>
            </a:r>
            <a:endParaRPr lang="en-US" altLang="zh-CN" sz="24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pic>
        <p:nvPicPr>
          <p:cNvPr id="9" name="图片 8" descr="形状&#10;&#10;中度可信度描述已自动生成">
            <a:extLst>
              <a:ext uri="{FF2B5EF4-FFF2-40B4-BE49-F238E27FC236}">
                <a16:creationId xmlns:a16="http://schemas.microsoft.com/office/drawing/2014/main" id="{1E0B6099-B2FF-EDBA-6ADD-BB1D087F6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000" y="3771439"/>
            <a:ext cx="720000" cy="586914"/>
          </a:xfrm>
          <a:prstGeom prst="rect">
            <a:avLst/>
          </a:prstGeom>
        </p:spPr>
      </p:pic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497F7FA3-43A0-8B17-E050-3C36F5566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3704896"/>
            <a:ext cx="720000" cy="720000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F8411862-923A-43D1-61B3-01EE09FC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3704896"/>
            <a:ext cx="720000" cy="72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B7B54B-A1D9-E1B3-7DE0-A60C1D12C2CC}"/>
              </a:ext>
            </a:extLst>
          </p:cNvPr>
          <p:cNvSpPr txBox="1"/>
          <p:nvPr/>
        </p:nvSpPr>
        <p:spPr>
          <a:xfrm>
            <a:off x="2091000" y="3864841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Vue,Vuex,router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6875A8-955D-3582-0ABB-EC69917A81F7}"/>
              </a:ext>
            </a:extLst>
          </p:cNvPr>
          <p:cNvSpPr txBox="1"/>
          <p:nvPr/>
        </p:nvSpPr>
        <p:spPr>
          <a:xfrm>
            <a:off x="5556000" y="3864841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Spring Boot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61E56D-5555-331E-1FFF-249025472513}"/>
              </a:ext>
            </a:extLst>
          </p:cNvPr>
          <p:cNvSpPr txBox="1"/>
          <p:nvPr/>
        </p:nvSpPr>
        <p:spPr>
          <a:xfrm>
            <a:off x="9381000" y="3864841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MariaDB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AF00ABCA-DD64-A514-0FDD-88A99BA45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6000" y="4644000"/>
            <a:ext cx="720000" cy="7200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AFCA1B2-0DC1-0C1C-7137-1149980D1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6000" y="4611857"/>
            <a:ext cx="720000" cy="61714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6D8FF03-4DF9-5008-3AFC-DCF3476D54BA}"/>
              </a:ext>
            </a:extLst>
          </p:cNvPr>
          <p:cNvSpPr txBox="1"/>
          <p:nvPr/>
        </p:nvSpPr>
        <p:spPr>
          <a:xfrm>
            <a:off x="5556000" y="4720373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MyBatis</a:t>
            </a:r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-Plus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76D248-CFC3-FD60-AD74-C500367713BC}"/>
              </a:ext>
            </a:extLst>
          </p:cNvPr>
          <p:cNvSpPr txBox="1"/>
          <p:nvPr/>
        </p:nvSpPr>
        <p:spPr>
          <a:xfrm>
            <a:off x="2091000" y="4719319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Element UI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66CB3F-E934-303F-3D72-937C4E1BE595}"/>
              </a:ext>
            </a:extLst>
          </p:cNvPr>
          <p:cNvSpPr txBox="1"/>
          <p:nvPr/>
        </p:nvSpPr>
        <p:spPr>
          <a:xfrm>
            <a:off x="5556000" y="5575906"/>
            <a:ext cx="257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JWT(</a:t>
            </a:r>
            <a:r>
              <a:rPr lang="en-US" altLang="zh-CN" sz="2000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jsonwebtoken</a:t>
            </a:r>
            <a:r>
              <a:rPr lang="en-US" altLang="zh-CN" sz="2000" dirty="0">
                <a:latin typeface=".萍方-简" panose="020B0600000000000000" pitchFamily="34" charset="-122"/>
                <a:ea typeface=".萍方-简" panose="020B0600000000000000" pitchFamily="34" charset="-122"/>
              </a:rPr>
              <a:t>)</a:t>
            </a:r>
            <a:endParaRPr lang="zh-CN" altLang="en-US" sz="2000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36466380-5ABA-90BE-6338-ACEEC1CFE8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6000" y="54159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389422" y="3036585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 i="1" spc="600" dirty="0">
                <a:solidFill>
                  <a:prstClr val="black"/>
                </a:solidFill>
                <a:cs typeface="+mn-ea"/>
                <a:sym typeface="+mn-lt"/>
              </a:rPr>
              <a:t>大致功能</a:t>
            </a:r>
          </a:p>
        </p:txBody>
      </p:sp>
    </p:spTree>
    <p:extLst>
      <p:ext uri="{BB962C8B-B14F-4D97-AF65-F5344CB8AC3E}">
        <p14:creationId xmlns:p14="http://schemas.microsoft.com/office/powerpoint/2010/main" val="31998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5-15">
            <a:hlinkClick r:id="" action="ppaction://media"/>
            <a:extLst>
              <a:ext uri="{FF2B5EF4-FFF2-40B4-BE49-F238E27FC236}">
                <a16:creationId xmlns:a16="http://schemas.microsoft.com/office/drawing/2014/main" id="{950CCD16-6D4E-A5E9-9450-7D93B8391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8343"/>
      </p:ext>
    </p:extLst>
  </p:cSld>
  <p:clrMapOvr>
    <a:masterClrMapping/>
  </p:clrMapOvr>
  <p:transition spd="slow" advTm="17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383979" y="3036585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 i="1" spc="600" dirty="0">
                <a:solidFill>
                  <a:prstClr val="black"/>
                </a:solidFill>
                <a:cs typeface="+mn-ea"/>
                <a:sym typeface="+mn-lt"/>
              </a:rPr>
              <a:t>算法设计</a:t>
            </a:r>
          </a:p>
        </p:txBody>
      </p:sp>
    </p:spTree>
    <p:extLst>
      <p:ext uri="{BB962C8B-B14F-4D97-AF65-F5344CB8AC3E}">
        <p14:creationId xmlns:p14="http://schemas.microsoft.com/office/powerpoint/2010/main" val="10330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0506BF6E-9815-D90B-C4A4-80247A43D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0" y="2889000"/>
            <a:ext cx="1080000" cy="1080000"/>
          </a:xfrm>
          <a:prstGeom prst="rect">
            <a:avLst/>
          </a:prstGeom>
        </p:spPr>
      </p:pic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9A0AEBCC-7AF4-67F5-2150-39318F11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2889000"/>
            <a:ext cx="1080000" cy="10800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E0E1660-F7B3-3AFE-EBF6-33703BD12E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081000" y="3429000"/>
            <a:ext cx="247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0B8F790-FE9C-1621-62C9-9932DAC364C4}"/>
              </a:ext>
            </a:extLst>
          </p:cNvPr>
          <p:cNvSpPr txBox="1"/>
          <p:nvPr/>
        </p:nvSpPr>
        <p:spPr>
          <a:xfrm>
            <a:off x="3980834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访问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DCB5BB-331A-E9AE-F873-567921C17477}"/>
              </a:ext>
            </a:extLst>
          </p:cNvPr>
          <p:cNvSpPr txBox="1"/>
          <p:nvPr/>
        </p:nvSpPr>
        <p:spPr>
          <a:xfrm>
            <a:off x="2102418" y="405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浏览器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E55F74-44B5-69E5-B8F1-BFC7C5DAD6D1}"/>
              </a:ext>
            </a:extLst>
          </p:cNvPr>
          <p:cNvSpPr txBox="1"/>
          <p:nvPr/>
        </p:nvSpPr>
        <p:spPr>
          <a:xfrm>
            <a:off x="5657418" y="405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服务器</a:t>
            </a: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C39DC0BE-28E2-A0BA-3C6A-4C8FED57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00" y="2889000"/>
            <a:ext cx="1080000" cy="1080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9BCAE68-4FFC-01CC-8959-E7E573A6E6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6636000" y="3429000"/>
            <a:ext cx="247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6B13EA4-4A95-8F3D-3FA5-6B15017AD13D}"/>
              </a:ext>
            </a:extLst>
          </p:cNvPr>
          <p:cNvSpPr txBox="1"/>
          <p:nvPr/>
        </p:nvSpPr>
        <p:spPr>
          <a:xfrm>
            <a:off x="9070552" y="40590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Json</a:t>
            </a:r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BC4AB6-B343-DC79-D0C1-4BB0AB9A5F4F}"/>
              </a:ext>
            </a:extLst>
          </p:cNvPr>
          <p:cNvSpPr txBox="1"/>
          <p:nvPr/>
        </p:nvSpPr>
        <p:spPr>
          <a:xfrm>
            <a:off x="7170993" y="2519668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.萍方-简" panose="020B0600000000000000" pitchFamily="34" charset="-122"/>
                <a:ea typeface=".萍方-简" panose="020B0600000000000000" pitchFamily="34" charset="-122"/>
              </a:rPr>
              <a:t>{home}/.</a:t>
            </a:r>
            <a:r>
              <a:rPr lang="en-US" altLang="zh-CN" dirty="0" err="1">
                <a:latin typeface=".萍方-简" panose="020B0600000000000000" pitchFamily="34" charset="-122"/>
                <a:ea typeface=".萍方-简" panose="020B0600000000000000" pitchFamily="34" charset="-122"/>
              </a:rPr>
              <a:t>ReviewAllot</a:t>
            </a:r>
            <a:r>
              <a:rPr lang="en-US" altLang="zh-CN" dirty="0">
                <a:latin typeface=".萍方-简" panose="020B0600000000000000" pitchFamily="34" charset="-122"/>
                <a:ea typeface=".萍方-简" panose="020B0600000000000000" pitchFamily="34" charset="-122"/>
              </a:rPr>
              <a:t>/group3/Contest1.json</a:t>
            </a:r>
            <a:endParaRPr lang="zh-CN" altLang="en-US" dirty="0">
              <a:latin typeface=".萍方-简" panose="020B0600000000000000" pitchFamily="34" charset="-122"/>
              <a:ea typeface=".萍方-简" panose="020B06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DE4232-1EE4-B44C-FB6B-201E08D1C775}"/>
              </a:ext>
            </a:extLst>
          </p:cNvPr>
          <p:cNvSpPr txBox="1"/>
          <p:nvPr/>
        </p:nvSpPr>
        <p:spPr>
          <a:xfrm>
            <a:off x="7564835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.萍方-简" panose="020B0600000000000000" pitchFamily="34" charset="-122"/>
                <a:ea typeface=".萍方-简" panose="020B0600000000000000" pitchFamily="34" charset="-122"/>
              </a:rPr>
              <a:t>读取</a:t>
            </a:r>
          </a:p>
        </p:txBody>
      </p:sp>
    </p:spTree>
    <p:extLst>
      <p:ext uri="{BB962C8B-B14F-4D97-AF65-F5344CB8AC3E}">
        <p14:creationId xmlns:p14="http://schemas.microsoft.com/office/powerpoint/2010/main" val="108697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144</Words>
  <Application>Microsoft Office PowerPoint</Application>
  <PresentationFormat>宽屏</PresentationFormat>
  <Paragraphs>42</Paragraphs>
  <Slides>12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等线</vt:lpstr>
      <vt:lpstr>.萍方-简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 张瓜皮</dc:creator>
  <cp:lastModifiedBy>i 张瓜皮</cp:lastModifiedBy>
  <cp:revision>15</cp:revision>
  <dcterms:created xsi:type="dcterms:W3CDTF">2022-05-14T01:52:31Z</dcterms:created>
  <dcterms:modified xsi:type="dcterms:W3CDTF">2022-05-15T02:34:04Z</dcterms:modified>
</cp:coreProperties>
</file>